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3E40-8AA2-7B49-AAA7-E504803728E2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663D3-ED4C-B447-9F49-59B4FE573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 of economists agree, 95% disagree, 4% uncertain. This is the 'Ask the experts' feature in the textbook. Source: IGM Economic Experts Panel, February 7, 2012.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663D3-ED4C-B447-9F49-59B4FE5734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34% of economists agree, 29% disagree, 37% uncertain.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'Ask the experts' feature in the textbook.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IGM Economic Experts Panel, September 22, 2015.</a:t>
            </a:r>
            <a:r>
              <a:rPr lang="en-US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663D3-ED4C-B447-9F49-59B4FE573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9440-649C-F54D-A9FF-07D7491433B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4C4D-F233-F349-A238-5F0936E30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25 at 4.5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638449" y="293293"/>
            <a:ext cx="5475313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Assuming the graph is drawn to scale, which of the following is true regarding the burden of the tax in market above?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708197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1600" dirty="0" smtClean="0">
                <a:ea typeface="MS PGothic" charset="-128"/>
              </a:rPr>
              <a:t>Buyers pay a larger share of the tax because demand is more elastic than supply.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600" dirty="0" smtClean="0">
                <a:ea typeface="MS PGothic" charset="-128"/>
              </a:rPr>
              <a:t>Sellers pay a larger share of the tax because supply is more inelastic than demand.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600" dirty="0" smtClean="0">
                <a:ea typeface="MS PGothic" charset="-128"/>
              </a:rPr>
              <a:t>Sellers pay a larger share of the tax because supply is more elastic than demand.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600" dirty="0" smtClean="0">
                <a:ea typeface="MS PGothic" charset="-128"/>
              </a:rPr>
              <a:t>Buyers pay a larger share of the tax because demand is more inelastic than supply.</a:t>
            </a:r>
            <a:endParaRPr lang="en-US" altLang="en-US" sz="1600" dirty="0">
              <a:ea typeface="MS PGothic" charset="-128"/>
            </a:endParaRPr>
          </a:p>
        </p:txBody>
      </p:sp>
      <p:pic>
        <p:nvPicPr>
          <p:cNvPr id="5" name="TPChart" descr="F7BEBDFFC7A04671B1907A132D1E9DFAChart2017012522021568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3" name="Picture 2" descr="7ADB4482FE6B410E8154FAB3D1F21E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" y="127079"/>
            <a:ext cx="2741436" cy="2581118"/>
          </a:xfrm>
          <a:prstGeom prst="rect">
            <a:avLst/>
          </a:prstGeom>
        </p:spPr>
      </p:pic>
      <p:sp>
        <p:nvSpPr>
          <p:cNvPr id="4" name="CAI1"/>
          <p:cNvSpPr/>
          <p:nvPr>
            <p:custDataLst>
              <p:tags r:id="rId4"/>
            </p:custDataLst>
          </p:nvPr>
        </p:nvSpPr>
        <p:spPr>
          <a:xfrm rot="10800000">
            <a:off x="264160" y="356587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In 2015, the minimum wage according to federal law was $7.25 per hour. Increasing minimum wage to $8 per hour (approximately a 10% increase) will probably lead to: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higher income for the working poor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1-3% increase in teenage unemployment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more teenagers dropping out of school and preventing some unskilled workers from getting the on-the-job training they need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All of the above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4" name="TPChart" descr="F7743CDE83C240C184D926037A6F82FBChart2017012522021369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5572590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“Local ordinances that limit rent increases for some rental housing units, such as in New York and San Francisco, have had a positive impact over the past three decades on the amount and quality of broadly affordable rental housing in cities that have used them.”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disagree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uncertain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4" name="TPChart" descr="758DC7C2D67F4518A67827D32437B8E9Chart20170125220214714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23520" y="2127153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233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“If the federal minimum wage is raised gradually to $15-per-hour by 2020, the employment rate for low-wage U.S. workers will be substantially lower than it would be under the status quo.”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disagree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uncertain</a:t>
            </a:r>
            <a:endParaRPr lang="en-US" altLang="en-US" sz="2800" dirty="0">
              <a:ea typeface="MS PGothic" charset="-128"/>
            </a:endParaRPr>
          </a:p>
        </p:txBody>
      </p:sp>
      <p:pic>
        <p:nvPicPr>
          <p:cNvPr id="4" name="TPChart" descr="F26E35AC065F45A8B1442D10BE76209EChart2017012522021673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82880" y="1760220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When the government imposes a binding price ceiling, it causes a surplus of the good.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4" name="TPChart" descr="7CBE42ABD69945FE85AA8A84FFC418F4Chart2017012522020536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MS PGothic" charset="-128"/>
              </a:rPr>
              <a:t>A $2 tax levied on the producers of a good has the same effect on buyers and sellers as a $2 tax levied on the consumers of the good.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4" name="TPChart" descr="B64CB4C0B0E042F29A957A338501DB14Chart2017012522020664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charset="-128"/>
              </a:rPr>
              <a:t>Rent controls cause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shortages of apartments in both the short run and long run of similar magnitudes.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surpluses of apartments in both the short run and long run of similar magnitudes.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shortages of apartments which are larger in the short run than in the long run.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shortages of apartments which are larger in the long run than in the short run.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4" name="TPChart" descr="01372655430D46DEA46458040496C373Chart2017012522020757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43840" y="4282949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>
                <a:ea typeface="MS PGothic" charset="-128"/>
              </a:rPr>
              <a:t>Which of the following would </a:t>
            </a:r>
            <a:r>
              <a:rPr lang="en-US" altLang="en-US" sz="3200" i="1" dirty="0" smtClean="0">
                <a:ea typeface="MS PGothic" charset="-128"/>
              </a:rPr>
              <a:t>not</a:t>
            </a:r>
            <a:r>
              <a:rPr lang="en-US" altLang="en-US" sz="3200" dirty="0" smtClean="0">
                <a:ea typeface="MS PGothic" charset="-128"/>
              </a:rPr>
              <a:t> be a result of a binding price ceiling on child care?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quantity of child care demanded greater than quantity supplied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decrease in quality of care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quantity of child care supplied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lower price of childcare.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4" name="TPChart" descr="337F640928AB40DE825EAFB83685113EChart2017012522020859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4054687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326007" y="211675"/>
            <a:ext cx="5623976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Refer to the labor market graph. The imposition of an $8 minimum wage would cause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313232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tax revenues to increase by $2 per worker.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unemployment of 35 labor hours.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a labor shortage of 35 labor hours.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no change in the equilibrium wage and employment because the minimum wage is not binding.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5" name="TPChart" descr="E4432910CABB4135A9934323C66E7479Chart2017012522020962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3" name="Picture 2" descr="Screen Shot 2016-08-23 at 10.14.2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11675"/>
            <a:ext cx="2698124" cy="2162959"/>
          </a:xfrm>
          <a:prstGeom prst="rect">
            <a:avLst/>
          </a:prstGeom>
        </p:spPr>
      </p:pic>
      <p:sp>
        <p:nvSpPr>
          <p:cNvPr id="4" name="CAI1"/>
          <p:cNvSpPr/>
          <p:nvPr>
            <p:custDataLst>
              <p:tags r:id="rId4"/>
            </p:custDataLst>
          </p:nvPr>
        </p:nvSpPr>
        <p:spPr>
          <a:xfrm rot="10800000">
            <a:off x="149860" y="388924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446953" y="274638"/>
            <a:ext cx="5239847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The market for gluten-free breakfast cereal is shown in the graph above. Suppose the government enacts a $2 tax per unit, imposed on the sellers. The policy will cause: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3328955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1800" dirty="0" smtClean="0">
                <a:ea typeface="MS PGothic" charset="-128"/>
              </a:rPr>
              <a:t>the equilibrium price of gluten-free breakfast cereals to rise by $2.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800" dirty="0" smtClean="0">
                <a:ea typeface="MS PGothic" charset="-128"/>
              </a:rPr>
              <a:t>buyers to bear a higher burden of the tax than sellers.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800" dirty="0" smtClean="0">
                <a:ea typeface="MS PGothic" charset="-128"/>
              </a:rPr>
              <a:t>buyers and sellers to each bear a $1 burden of the tax.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1800" dirty="0" smtClean="0">
                <a:ea typeface="MS PGothic" charset="-128"/>
              </a:rPr>
              <a:t>a shortage of gluten-free breakfast cereals.</a:t>
            </a:r>
            <a:endParaRPr lang="en-US" altLang="en-US" sz="1800" dirty="0">
              <a:ea typeface="MS PGothic" charset="-128"/>
            </a:endParaRPr>
          </a:p>
        </p:txBody>
      </p:sp>
      <p:pic>
        <p:nvPicPr>
          <p:cNvPr id="5" name="TPChart" descr="CC2E42E93E5F4DB68AE505C70E02D9B6Chart2017012522021063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3" name="Picture 2" descr="Screen Shot 2016-08-23 at 10.16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61262"/>
            <a:ext cx="2922855" cy="2677876"/>
          </a:xfrm>
          <a:prstGeom prst="rect">
            <a:avLst/>
          </a:prstGeom>
        </p:spPr>
      </p:pic>
      <p:sp>
        <p:nvSpPr>
          <p:cNvPr id="4" name="CAI1"/>
          <p:cNvSpPr/>
          <p:nvPr>
            <p:custDataLst>
              <p:tags r:id="rId4"/>
            </p:custDataLst>
          </p:nvPr>
        </p:nvSpPr>
        <p:spPr>
          <a:xfrm rot="10800000">
            <a:off x="170180" y="4619952"/>
            <a:ext cx="279400" cy="279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Suppose that the City of Bloomington imposes a $1 per-tire recycling fee on buyers whenever they purchase a new tire. We can illustrate the tax on a graph by shifting the demand curve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down by $1; the price received by sellers would fall by $1.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up by $1; the price received by sellers would rise by $1.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down by $1; the price paid by buyers would rise by less than $1.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up by $1; the price paid by buyers would fall by less than $1.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4" name="TPChart" descr="F4E35B9C11A347DB9AF7EA25FC4B505BChart2017012522021165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3670639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336086" y="298864"/>
            <a:ext cx="5744414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The market for gluten-free breakfast cereal is shown in the graph. The after-tax price paid by buyers and price received by sellers are, respectively, 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2128" y="3289612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$4.00                $6.00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$5.00                $6.00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$6.00                $5.00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$6.00                $4.00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6" name="TPChart" descr="62F68DBA9E1E4A9AB99127C04CA3A8A2Chart2017012522021267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65" y="2368738"/>
            <a:ext cx="3869755" cy="3780258"/>
          </a:xfrm>
          <a:prstGeom prst="rect">
            <a:avLst/>
          </a:prstGeom>
        </p:spPr>
      </p:pic>
      <p:pic>
        <p:nvPicPr>
          <p:cNvPr id="3" name="Picture 2" descr="Screen Shot 2016-08-23 at 10.18.0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864"/>
            <a:ext cx="2761594" cy="24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128" y="2892884"/>
            <a:ext cx="483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paid by buyers	Price received by sellers</a:t>
            </a:r>
          </a:p>
          <a:p>
            <a:endParaRPr lang="en-US" dirty="0"/>
          </a:p>
        </p:txBody>
      </p:sp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 rot="10800000">
            <a:off x="38448" y="4676282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1372655430D46DEA46458040496C373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51669974C62944B38057DD5B024C2033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1372655430D46DEA46458040496C373&lt;/guid&gt;&lt;repollguid&gt;43A1A98488BF480B9D8A4F88F074DFEA&lt;/repollguid&gt;&lt;sourceid&gt;8CB6D38E3CAD4C33959D07B3223F296F&lt;/sourceid&gt;&lt;questiontext&gt;Rent controls caus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40FFC512792048ACA25F523BB5EB8165&lt;/guid&gt;&lt;answertext&gt;shortages of apartments in both the short run and long run of similar magnitudes.&lt;/answertext&gt;&lt;valuetype&gt;-1&lt;/valuetype&gt;&lt;/answer&gt;&lt;answer&gt;&lt;guid&gt;CAF1FE1174D2474ABAC546EFB701B978&lt;/guid&gt;&lt;answertext&gt;surpluses of apartments in both the short run and long run of similar magnitudes.&lt;/answertext&gt;&lt;valuetype&gt;-1&lt;/valuetype&gt;&lt;/answer&gt;&lt;answer&gt;&lt;guid&gt;3815055C2BDE40019C92F60AB22C014D&lt;/guid&gt;&lt;answertext&gt;shortages of apartments which are larger in the short run than in the long run.&lt;/answertext&gt;&lt;valuetype&gt;-1&lt;/valuetype&gt;&lt;/answer&gt;&lt;answer&gt;&lt;guid&gt;66DDC33834CE4166B7899151DD87FE42&lt;/guid&gt;&lt;answertext&gt;shortages of apartments which are larger in the long run than in the short run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37F640928AB40DE825EAFB83685113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984AB33D630B45E2AB7ACD16118B927B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37F640928AB40DE825EAFB83685113E&lt;/guid&gt;&lt;repollguid&gt;9B92055B2CBA44E0815D0A149EF78C37&lt;/repollguid&gt;&lt;sourceid&gt;1B8D7271C1334E19902173FFF20B1DA8&lt;/sourceid&gt;&lt;questiontext&gt;Which of the following would not be a result of a binding price ceiling on child care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08285144D64149108DB1C94BB3B7969A&lt;/guid&gt;&lt;answertext&gt;a quantity of child care demanded greater than quantity supplied&lt;/answertext&gt;&lt;valuetype&gt;-1&lt;/valuetype&gt;&lt;/answer&gt;&lt;answer&gt;&lt;guid&gt;D11941C874B2487BAAD41A5F6D072EF6&lt;/guid&gt;&lt;answertext&gt;a decrease in quality of care&lt;/answertext&gt;&lt;valuetype&gt;-1&lt;/valuetype&gt;&lt;/answer&gt;&lt;answer&gt;&lt;guid&gt;591E016F98804D71850790800DF85C39&lt;/guid&gt;&lt;answertext&gt;an increase in the quantity of child care supplied&lt;/answertext&gt;&lt;valuetype&gt;1&lt;/valuetype&gt;&lt;/answer&gt;&lt;answer&gt;&lt;guid&gt;B986C9F7C3834413AF785A453345ED6C&lt;/guid&gt;&lt;answertext&gt;a lower price of childcar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4432910CABB4135A9934323C66E7479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8A2DA45D36B0401E86D7F790B1E80911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E4432910CABB4135A9934323C66E7479&lt;/guid&gt;&lt;repollguid&gt;FBC1EFDF4BAF4D89844B48E82643DE54&lt;/repollguid&gt;&lt;sourceid&gt;C77BA34C7C7542958BE58F9254206595&lt;/sourceid&gt;&lt;questiontext&gt;Refer to the labor market graph. The imposition of an $8 minimum wage would caus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3D3E521D722C4CCA928C8FF7336CD04D&lt;/guid&gt;&lt;answertext&gt;tax revenues to increase by $2 per worker.&lt;/answertext&gt;&lt;valuetype&gt;-1&lt;/valuetype&gt;&lt;/answer&gt;&lt;answer&gt;&lt;guid&gt;6E9D9034CE5F4F25816E093ADB26DFF5&lt;/guid&gt;&lt;answertext&gt;unemployment of 35 labor hours.&lt;/answertext&gt;&lt;valuetype&gt;1&lt;/valuetype&gt;&lt;/answer&gt;&lt;answer&gt;&lt;guid&gt;EB11A3424F1A45F6940061DC77179BAC&lt;/guid&gt;&lt;answertext&gt;a labor shortage of 35 labor hours.&lt;/answertext&gt;&lt;valuetype&gt;-1&lt;/valuetype&gt;&lt;/answer&gt;&lt;answer&gt;&lt;guid&gt;B6737B49B3514A478F8DDE81BAF05A7F&lt;/guid&gt;&lt;answertext&gt;no change in the equilibrium wage and employment because the minimum wage is not binding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CBE42ABD69945FE85AA8A84FFC418F4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C4BD85647BFC44AD9C94891A215F3AE7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CBE42ABD69945FE85AA8A84FFC418F4&lt;/guid&gt;&lt;repollguid&gt;B1A368C13A304BD4AF4746E037B878DF&lt;/repollguid&gt;&lt;sourceid&gt;D4F4D272EED944BCB8E6ADF4B3FD51A4&lt;/sourceid&gt;&lt;questiontext&gt;When the government imposes a binding price ceiling, it causes a surplus of the good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38A0D3A4B43E4B8DBED799F3761AF182&lt;/guid&gt;&lt;answertext&gt;True&lt;/answertext&gt;&lt;valuetype&gt;-1&lt;/valuetype&gt;&lt;/answer&gt;&lt;answer&gt;&lt;guid&gt;71272C81286F44608F4BA3793C40CECD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C2E42E93E5F4DB68AE505C70E02D9B6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ED3003572E3D4378AA4EA390F2F4BFB3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C2E42E93E5F4DB68AE505C70E02D9B6&lt;/guid&gt;&lt;repollguid&gt;991382A3EEB542599202F25100458B8F&lt;/repollguid&gt;&lt;sourceid&gt;734B4735F7C24936AC06400CF5231E55&lt;/sourceid&gt;&lt;questiontext&gt;The market for gluten-free breakfast cereal is shown in the graph above. Suppose the government enacts a $2 tax per unit, imposed on the sellers. The policy will cause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902F54083D7483A938A165ADBB3760B&lt;/guid&gt;&lt;answertext&gt;the equilibrium price of gluten-free breakfast cereals to rise by $2.&lt;/answertext&gt;&lt;valuetype&gt;-1&lt;/valuetype&gt;&lt;/answer&gt;&lt;answer&gt;&lt;guid&gt;774A59509D504554A636DECB23C1FC83&lt;/guid&gt;&lt;answertext&gt;buyers to bear a higher burden of the tax than sellers.&lt;/answertext&gt;&lt;valuetype&gt;-1&lt;/valuetype&gt;&lt;/answer&gt;&lt;answer&gt;&lt;guid&gt;ED8F28C4140E4082B7D1AC01A29DEF77&lt;/guid&gt;&lt;answertext&gt;buyers and sellers to each bear a $1 burden of the tax.&lt;/answertext&gt;&lt;valuetype&gt;1&lt;/valuetype&gt;&lt;/answer&gt;&lt;answer&gt;&lt;guid&gt;9BAF55B76A544A2AAEEF9CBB6CBAB0F4&lt;/guid&gt;&lt;answertext&gt;a shortage of gluten-free breakfast cereal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4E35B9C11A347DB9AF7EA25FC4B505B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4979175A262141C8B52C3C56F3F15C7E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4E35B9C11A347DB9AF7EA25FC4B505B&lt;/guid&gt;&lt;repollguid&gt;C356CE78CFB14914B7BDE406739921DA&lt;/repollguid&gt;&lt;sourceid&gt;FF416D9156DC4CCAA1576F903E94EA3B&lt;/sourceid&gt;&lt;questiontext&gt;Suppose that the City of Bloomington imposes a $1 per-tire recycling fee on buyers whenever they purchase a new tire. We can illustrate the tax on a graph by shifting the demand curv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F10E8F31679A4B2391D9D7710E80E0BE&lt;/guid&gt;&lt;answertext&gt;down by $1; the price received by sellers would fall by $1.&lt;/answertext&gt;&lt;valuetype&gt;-1&lt;/valuetype&gt;&lt;/answer&gt;&lt;answer&gt;&lt;guid&gt;5E2462CCCA2041118E1F199A631FB48C&lt;/guid&gt;&lt;answertext&gt;up by $1; the price received by sellers would rise by $1.&lt;/answertext&gt;&lt;valuetype&gt;-1&lt;/valuetype&gt;&lt;/answer&gt;&lt;answer&gt;&lt;guid&gt;6ED45FE2D3EC41648F733AEA4BBFC6F7&lt;/guid&gt;&lt;answertext&gt;down by $1; the price paid by buyers would rise by less than $1.&lt;/answertext&gt;&lt;valuetype&gt;1&lt;/valuetype&gt;&lt;/answer&gt;&lt;answer&gt;&lt;guid&gt;DEF10E93070E4025B9BE255482170268&lt;/guid&gt;&lt;answertext&gt;up by $1; the price paid by buyers would fall by less than $1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F68DBA9E1E4A9AB99127C04CA3A8A2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D841A765A804ACBA06412BE4D5D3073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62F68DBA9E1E4A9AB99127C04CA3A8A2&lt;/guid&gt;&lt;repollguid&gt;2AAB1FD9F5EC426581589A54B761C4E8&lt;/repollguid&gt;&lt;sourceid&gt;9EBC84F3A51D4548B8F229F9BE890BB4&lt;/sourceid&gt;&lt;questiontext&gt;The market for gluten-free breakfast cereal is shown in the graph. The after-tax price paid by buyers and price received by sellers are, respectively,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29C81AA4F2C54B5AAD51A0A84702562B&lt;/guid&gt;&lt;answertext&gt;$4.00                $6.00&lt;/answertext&gt;&lt;valuetype&gt;-1&lt;/valuetype&gt;&lt;/answer&gt;&lt;answer&gt;&lt;guid&gt;A650996ED95849B1A65082C744CA208B&lt;/guid&gt;&lt;answertext&gt;$5.00                $6.00&lt;/answertext&gt;&lt;valuetype&gt;-1&lt;/valuetype&gt;&lt;/answer&gt;&lt;answer&gt;&lt;guid&gt;ECA9022DEE1C41A1A2A6AB739602AED3&lt;/guid&gt;&lt;answertext&gt;$6.00                $5.00&lt;/answertext&gt;&lt;valuetype&gt;-1&lt;/valuetype&gt;&lt;/answer&gt;&lt;answer&gt;&lt;guid&gt;E5B749E5E2BC4478A753D16F2EC668E9&lt;/guid&gt;&lt;answertext&gt;$6.00                $4.00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BEBDFFC7A04671B1907A132D1E9DF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F73E28E56E34EB4AA3907381EE8216C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7BEBDFFC7A04671B1907A132D1E9DFA&lt;/guid&gt;&lt;repollguid&gt;0A5BB94256BE4BAD8C911D47358FD2A2&lt;/repollguid&gt;&lt;sourceid&gt;94C2E4E900A1480EA6568B7A62F7512B&lt;/sourceid&gt;&lt;questiontext&gt;Assuming the graph is drawn to scale, which of the following is true regarding the burden of the tax in market above?&lt;/questiontext&gt;&lt;questiontexthtml&gt;&amp;lt;div&amp;gt;&amp;lt;img src=&quot;images/7ADB4482FE6B410E8154FAB3D1F21E00.png&quot; _mce_src=&quot;images/7ADB4482FE6B410E8154FAB3D1F21E00.png&quot; style=&quot;font-family: verdana; font-size: 12px;&quot;&amp;gt;&amp;lt;br&amp;gt;&amp;lt;/div&amp;gt;&amp;lt;div&amp;gt;&amp;lt;span style=&quot;font-family: verdana; font-size: 12px;&quot; _mce_style=&quot;font-family: verdana; font-size: 12px;&quot;&amp;gt;&amp;lt;span&amp;gt;Assuming the graph above is drawn to scale, which of the following is true regarding the burden of the tax in market above?&amp;lt;/span&amp;gt;&amp;lt;br&amp;gt;&amp;lt;/span&amp;gt;&amp;lt;/div&amp;gt;&lt;/questiontexthtml&gt;&lt;showresults&gt;True&lt;/showresults&gt;&lt;responsegrid&gt;0&lt;/responsegrid&gt;&lt;countdowntime&gt;30&lt;/countdowntime&gt;&lt;files&gt;&lt;file&gt;&lt;path&gt;images/7ADB4482FE6B410E8154FAB3D1F21E00.png&lt;/path&gt;&lt;/file&gt;&lt;/files&gt;&lt;correctvalue&gt;1&lt;/correctvalue&gt;&lt;incorrectvalue&gt;0&lt;/incorrectvalue&gt;&lt;responselimit&gt;1&lt;/responselimit&gt;&lt;bulletstyle&gt;2&lt;/bulletstyle&gt;&lt;answers&gt;&lt;answer&gt;&lt;guid&gt;9EAB0B32246343D29F0EA95C45837F47&lt;/guid&gt;&lt;answertext&gt;Buyers pay a larger share of the tax because demand is more elastic than supply.&lt;/answertext&gt;&lt;valuetype&gt;-1&lt;/valuetype&gt;&lt;/answer&gt;&lt;answer&gt;&lt;guid&gt;462962DC6AB541B9A563B5AE631AD43C&lt;/guid&gt;&lt;answertext&gt;Sellers pay a larger share of the tax because supply is more inelastic than demand.&lt;/answertext&gt;&lt;valuetype&gt;1&lt;/valuetype&gt;&lt;/answer&gt;&lt;answer&gt;&lt;guid&gt;EFE1BAD28581440D92CE0E81028AC66F&lt;/guid&gt;&lt;answertext&gt;Sellers pay a larger share of the tax because supply is more elastic than demand.&lt;/answertext&gt;&lt;valuetype&gt;-1&lt;/valuetype&gt;&lt;/answer&gt;&lt;answer&gt;&lt;guid&gt;E3C4DE9916D446A89D1D4C1837497BE2&lt;/guid&gt;&lt;answertext&gt;Buyers pay a larger share of the tax because demand is more inelastic than supply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743CDE83C240C184D926037A6F82FB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52A4B2814DE9458FB957E95F81457E67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7743CDE83C240C184D926037A6F82FB&lt;/guid&gt;&lt;repollguid&gt;1BD9F39C749D4585B3C59142DBE9CBE0&lt;/repollguid&gt;&lt;sourceid&gt;CDB52667ED7445829EA2641B7C037F33&lt;/sourceid&gt;&lt;questiontext&gt;In 2015, the minimum wage according to federal law was $7.25 per hour. Increasing minimum wage to $8 per hour (approximately a 10% increase) will probably lead to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F6FCAA8F32D40FAA1D8977BC2871F23&lt;/guid&gt;&lt;answertext&gt;higher income for the working poor&lt;/answertext&gt;&lt;valuetype&gt;-1&lt;/valuetype&gt;&lt;/answer&gt;&lt;answer&gt;&lt;guid&gt;343D4726DED34A5DB37803847E232751&lt;/guid&gt;&lt;answertext&gt;1-3% increase in teenage unemployment&lt;/answertext&gt;&lt;valuetype&gt;-1&lt;/valuetype&gt;&lt;/answer&gt;&lt;answer&gt;&lt;guid&gt;B9D02FFE77BD45289CD87F72187ADDB7&lt;/guid&gt;&lt;answertext&gt;more teenagers dropping out of school and preventing some unskilled workers from getting the on-the-job training they need&lt;/answertext&gt;&lt;valuetype&gt;-1&lt;/valuetype&gt;&lt;/answer&gt;&lt;answer&gt;&lt;guid&gt;5F42D7487EF24CF9B0F9DD93CDDDC292&lt;/guid&gt;&lt;answertext&gt;All of the abov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58DC7C2D67F4518A67827D32437B8E9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32DBFB5E1DF4ACE995B2B5EFDF8EBA9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58DC7C2D67F4518A67827D32437B8E9&lt;/guid&gt;&lt;repollguid&gt;8FD695B0240A48E59979B0F9B0055FB6&lt;/repollguid&gt;&lt;sourceid&gt;B48237AB33F34C15B596B75ADEBFE02E&lt;/sourceid&gt;&lt;questiontext&gt;“Local ordinances that limit rent increases for some rental housing units, such as in New York and San Francisco, have had a positive impact over the past three decades on the amount and quality of broadly affordable rental housing in cities that have used them.”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237B473095C48EFB42BD7F5ED9543AC&lt;/guid&gt;&lt;answertext&gt;agree&lt;/answertext&gt;&lt;valuetype&gt;-1&lt;/valuetype&gt;&lt;/answer&gt;&lt;answer&gt;&lt;guid&gt;8963572FCFB6480AAE360200091E7744&lt;/guid&gt;&lt;answertext&gt;disagree&lt;/answertext&gt;&lt;valuetype&gt;1&lt;/valuetype&gt;&lt;/answer&gt;&lt;answer&gt;&lt;guid&gt;24C277483AB44D0D871F0B5126FEB75A&lt;/guid&gt;&lt;answertext&gt;uncertain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26E35AC065F45A8B1442D10BE76209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42D70E138D146EFA14D68148B34A6F8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26E35AC065F45A8B1442D10BE76209E&lt;/guid&gt;&lt;repollguid&gt;3105E174C4F8479B9C8B1AD321C68627&lt;/repollguid&gt;&lt;sourceid&gt;91179B7D793744F99E46AF07BE14A634&lt;/sourceid&gt;&lt;questiontext&gt;“If the federal minimum wage is raised gradually to $15-per-hour by 2020, the employment rate for low-wage U.S. workers will be substantially lower than it would be under the status quo.”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0274965811647B49155EB67A3A21C4B&lt;/guid&gt;&lt;answertext&gt;agree&lt;/answertext&gt;&lt;valuetype&gt;1&lt;/valuetype&gt;&lt;/answer&gt;&lt;answer&gt;&lt;guid&gt;C4CC3F2400CF48F29D86C689951E1A6E&lt;/guid&gt;&lt;answertext&gt;disagree&lt;/answertext&gt;&lt;valuetype&gt;-1&lt;/valuetype&gt;&lt;/answer&gt;&lt;answer&gt;&lt;guid&gt;B7E21225763546D5A8EF088B52EB1E52&lt;/guid&gt;&lt;answertext&gt;uncertain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64CB4C0B0E042F29A957A338501DB14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170AEC96D70842D18E042143174666B9&lt;/guid&gt;&lt;date&gt;1/25/2017 10:02:0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B64CB4C0B0E042F29A957A338501DB14&lt;/guid&gt;&lt;repollguid&gt;C1FB874330FD4813A0F77991D5CC4DF1&lt;/repollguid&gt;&lt;sourceid&gt;BFDD38873B9C406B9DDEE38D8C51BA15&lt;/sourceid&gt;&lt;questiontext&gt;A $2 tax levied on the producers of a good has the same effect on buyers and sellers as a $2 tax levied on the consumers of the good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4AB5666DD3B3446D89DD06171E330D6F&lt;/guid&gt;&lt;answertext&gt;True&lt;/answertext&gt;&lt;valuetype&gt;1&lt;/valuetype&gt;&lt;/answer&gt;&lt;answer&gt;&lt;guid&gt;6E37AD81195A4111AF1ED8A1F7206280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809</Words>
  <Application>Microsoft Macintosh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When the government imposes a binding price ceiling, it causes a surplus of the good.</vt:lpstr>
      <vt:lpstr>A $2 tax levied on the producers of a good has the same effect on buyers and sellers as a $2 tax levied on the consumers of the good.</vt:lpstr>
      <vt:lpstr>Rent controls cause</vt:lpstr>
      <vt:lpstr>Which of the following would not be a result of a binding price ceiling on child care?</vt:lpstr>
      <vt:lpstr>Refer to the labor market graph. The imposition of an $8 minimum wage would cause</vt:lpstr>
      <vt:lpstr>The market for gluten-free breakfast cereal is shown in the graph above. Suppose the government enacts a $2 tax per unit, imposed on the sellers. The policy will cause:</vt:lpstr>
      <vt:lpstr>Suppose that the City of Bloomington imposes a $1 per-tire recycling fee on buyers whenever they purchase a new tire. We can illustrate the tax on a graph by shifting the demand curve</vt:lpstr>
      <vt:lpstr>The market for gluten-free breakfast cereal is shown in the graph. The after-tax price paid by buyers and price received by sellers are, respectively, </vt:lpstr>
      <vt:lpstr>Assuming the graph is drawn to scale, which of the following is true regarding the burden of the tax in market above?</vt:lpstr>
      <vt:lpstr>In 2015, the minimum wage according to federal law was $7.25 per hour. Increasing minimum wage to $8 per hour (approximately a 10% increase) will probably lead to:</vt:lpstr>
      <vt:lpstr>“Local ordinances that limit rent increases for some rental housing units, such as in New York and San Francisco, have had a positive impact over the past three decades on the amount and quality of broadly affordable rental housing in cities that have used them.”</vt:lpstr>
      <vt:lpstr>“If the federal minimum wage is raised gradually to $15-per-hour by 2020, the employment rate for low-wage U.S. workers will be substantially lower than it would be under the status quo.”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government imposes a binding price ceiling, it causes a surplus of the good.</dc:title>
  <dc:creator>Ylonda Viola</dc:creator>
  <cp:lastModifiedBy>Ylonda Viola</cp:lastModifiedBy>
  <cp:revision>18</cp:revision>
  <dcterms:created xsi:type="dcterms:W3CDTF">2016-08-23T17:03:46Z</dcterms:created>
  <dcterms:modified xsi:type="dcterms:W3CDTF">2017-01-26T05:02:19Z</dcterms:modified>
</cp:coreProperties>
</file>